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14.jpeg" ContentType="image/jpeg"/>
  <Override PartName="/ppt/media/image13.jpeg" ContentType="image/jpeg"/>
  <Override PartName="/ppt/media/image12.jpeg" ContentType="image/jpeg"/>
  <Override PartName="/ppt/media/image11.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10.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11.xml.rels" ContentType="application/vnd.openxmlformats-package.relationships+xml"/>
  <Override PartName="/ppt/slideLayouts/_rels/slideLayout14.xml.rels" ContentType="application/vnd.openxmlformats-package.relationships+xml"/>
  <Override PartName="/ppt/slideLayouts/_rels/slideLayout1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5152680" y="405864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504000" y="405864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504000" y="1768680"/>
            <a:ext cx="292104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3571560" y="1768680"/>
            <a:ext cx="292104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34" name="PlaceHolder 4"/>
          <p:cNvSpPr>
            <a:spLocks noGrp="1"/>
          </p:cNvSpPr>
          <p:nvPr>
            <p:ph type="body"/>
          </p:nvPr>
        </p:nvSpPr>
        <p:spPr>
          <a:xfrm>
            <a:off x="6639120" y="1768680"/>
            <a:ext cx="292104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35" name="PlaceHolder 5"/>
          <p:cNvSpPr>
            <a:spLocks noGrp="1"/>
          </p:cNvSpPr>
          <p:nvPr>
            <p:ph type="body"/>
          </p:nvPr>
        </p:nvSpPr>
        <p:spPr>
          <a:xfrm>
            <a:off x="6639120" y="4058640"/>
            <a:ext cx="292104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36" name="PlaceHolder 6"/>
          <p:cNvSpPr>
            <a:spLocks noGrp="1"/>
          </p:cNvSpPr>
          <p:nvPr>
            <p:ph type="body"/>
          </p:nvPr>
        </p:nvSpPr>
        <p:spPr>
          <a:xfrm>
            <a:off x="3571560" y="4058640"/>
            <a:ext cx="292104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37" name="PlaceHolder 7"/>
          <p:cNvSpPr>
            <a:spLocks noGrp="1"/>
          </p:cNvSpPr>
          <p:nvPr>
            <p:ph type="body"/>
          </p:nvPr>
        </p:nvSpPr>
        <p:spPr>
          <a:xfrm>
            <a:off x="504000" y="4058640"/>
            <a:ext cx="292104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1"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504000" y="1768680"/>
            <a:ext cx="9072000" cy="43840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5" name="PlaceHolder 2"/>
          <p:cNvSpPr>
            <a:spLocks noGrp="1"/>
          </p:cNvSpPr>
          <p:nvPr>
            <p:ph type="body"/>
          </p:nvPr>
        </p:nvSpPr>
        <p:spPr>
          <a:xfrm>
            <a:off x="504000" y="1768680"/>
            <a:ext cx="4426920" cy="43840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46" name="PlaceHolder 3"/>
          <p:cNvSpPr>
            <a:spLocks noGrp="1"/>
          </p:cNvSpPr>
          <p:nvPr>
            <p:ph type="body"/>
          </p:nvPr>
        </p:nvSpPr>
        <p:spPr>
          <a:xfrm>
            <a:off x="5152680" y="1768680"/>
            <a:ext cx="4426920" cy="43840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0" name="PlaceHolder 2"/>
          <p:cNvSpPr>
            <a:spLocks noGrp="1"/>
          </p:cNvSpPr>
          <p:nvPr>
            <p:ph type="body"/>
          </p:nvPr>
        </p:nvSpPr>
        <p:spPr>
          <a:xfrm>
            <a:off x="504000" y="176868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51" name="PlaceHolder 3"/>
          <p:cNvSpPr>
            <a:spLocks noGrp="1"/>
          </p:cNvSpPr>
          <p:nvPr>
            <p:ph type="body"/>
          </p:nvPr>
        </p:nvSpPr>
        <p:spPr>
          <a:xfrm>
            <a:off x="504000" y="405864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52" name="PlaceHolder 4"/>
          <p:cNvSpPr>
            <a:spLocks noGrp="1"/>
          </p:cNvSpPr>
          <p:nvPr>
            <p:ph type="body"/>
          </p:nvPr>
        </p:nvSpPr>
        <p:spPr>
          <a:xfrm>
            <a:off x="5152680" y="1768680"/>
            <a:ext cx="4426920" cy="43840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4" name="PlaceHolder 2"/>
          <p:cNvSpPr>
            <a:spLocks noGrp="1"/>
          </p:cNvSpPr>
          <p:nvPr>
            <p:ph type="body"/>
          </p:nvPr>
        </p:nvSpPr>
        <p:spPr>
          <a:xfrm>
            <a:off x="504000" y="1768680"/>
            <a:ext cx="4426920" cy="43840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55" name="PlaceHolder 3"/>
          <p:cNvSpPr>
            <a:spLocks noGrp="1"/>
          </p:cNvSpPr>
          <p:nvPr>
            <p:ph type="body"/>
          </p:nvPr>
        </p:nvSpPr>
        <p:spPr>
          <a:xfrm>
            <a:off x="5152680" y="176868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56" name="PlaceHolder 4"/>
          <p:cNvSpPr>
            <a:spLocks noGrp="1"/>
          </p:cNvSpPr>
          <p:nvPr>
            <p:ph type="body"/>
          </p:nvPr>
        </p:nvSpPr>
        <p:spPr>
          <a:xfrm>
            <a:off x="5152680" y="405864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8" name="PlaceHolder 2"/>
          <p:cNvSpPr>
            <a:spLocks noGrp="1"/>
          </p:cNvSpPr>
          <p:nvPr>
            <p:ph type="body"/>
          </p:nvPr>
        </p:nvSpPr>
        <p:spPr>
          <a:xfrm>
            <a:off x="504000" y="176868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59" name="PlaceHolder 3"/>
          <p:cNvSpPr>
            <a:spLocks noGrp="1"/>
          </p:cNvSpPr>
          <p:nvPr>
            <p:ph type="body"/>
          </p:nvPr>
        </p:nvSpPr>
        <p:spPr>
          <a:xfrm>
            <a:off x="5152680" y="176868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60" name="PlaceHolder 4"/>
          <p:cNvSpPr>
            <a:spLocks noGrp="1"/>
          </p:cNvSpPr>
          <p:nvPr>
            <p:ph type="body"/>
          </p:nvPr>
        </p:nvSpPr>
        <p:spPr>
          <a:xfrm>
            <a:off x="504000" y="4058640"/>
            <a:ext cx="907200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504000" y="1768680"/>
            <a:ext cx="907200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63" name="PlaceHolder 3"/>
          <p:cNvSpPr>
            <a:spLocks noGrp="1"/>
          </p:cNvSpPr>
          <p:nvPr>
            <p:ph type="body"/>
          </p:nvPr>
        </p:nvSpPr>
        <p:spPr>
          <a:xfrm>
            <a:off x="504000" y="4058640"/>
            <a:ext cx="907200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504000" y="176868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5152680" y="176868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67" name="PlaceHolder 4"/>
          <p:cNvSpPr>
            <a:spLocks noGrp="1"/>
          </p:cNvSpPr>
          <p:nvPr>
            <p:ph type="body"/>
          </p:nvPr>
        </p:nvSpPr>
        <p:spPr>
          <a:xfrm>
            <a:off x="5152680" y="405864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68" name="PlaceHolder 5"/>
          <p:cNvSpPr>
            <a:spLocks noGrp="1"/>
          </p:cNvSpPr>
          <p:nvPr>
            <p:ph type="body"/>
          </p:nvPr>
        </p:nvSpPr>
        <p:spPr>
          <a:xfrm>
            <a:off x="504000" y="405864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0" name="PlaceHolder 2"/>
          <p:cNvSpPr>
            <a:spLocks noGrp="1"/>
          </p:cNvSpPr>
          <p:nvPr>
            <p:ph type="body"/>
          </p:nvPr>
        </p:nvSpPr>
        <p:spPr>
          <a:xfrm>
            <a:off x="504000" y="1768680"/>
            <a:ext cx="292104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71" name="PlaceHolder 3"/>
          <p:cNvSpPr>
            <a:spLocks noGrp="1"/>
          </p:cNvSpPr>
          <p:nvPr>
            <p:ph type="body"/>
          </p:nvPr>
        </p:nvSpPr>
        <p:spPr>
          <a:xfrm>
            <a:off x="3571560" y="1768680"/>
            <a:ext cx="292104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72" name="PlaceHolder 4"/>
          <p:cNvSpPr>
            <a:spLocks noGrp="1"/>
          </p:cNvSpPr>
          <p:nvPr>
            <p:ph type="body"/>
          </p:nvPr>
        </p:nvSpPr>
        <p:spPr>
          <a:xfrm>
            <a:off x="6639120" y="1768680"/>
            <a:ext cx="292104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73" name="PlaceHolder 5"/>
          <p:cNvSpPr>
            <a:spLocks noGrp="1"/>
          </p:cNvSpPr>
          <p:nvPr>
            <p:ph type="body"/>
          </p:nvPr>
        </p:nvSpPr>
        <p:spPr>
          <a:xfrm>
            <a:off x="6639120" y="4058640"/>
            <a:ext cx="292104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74" name="PlaceHolder 6"/>
          <p:cNvSpPr>
            <a:spLocks noGrp="1"/>
          </p:cNvSpPr>
          <p:nvPr>
            <p:ph type="body"/>
          </p:nvPr>
        </p:nvSpPr>
        <p:spPr>
          <a:xfrm>
            <a:off x="3571560" y="4058640"/>
            <a:ext cx="292104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75" name="PlaceHolder 7"/>
          <p:cNvSpPr>
            <a:spLocks noGrp="1"/>
          </p:cNvSpPr>
          <p:nvPr>
            <p:ph type="body"/>
          </p:nvPr>
        </p:nvSpPr>
        <p:spPr>
          <a:xfrm>
            <a:off x="504000" y="4058640"/>
            <a:ext cx="292104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504000" y="405864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5152680" y="1768680"/>
            <a:ext cx="4426920" cy="43840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39"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504000" y="1769040"/>
            <a:ext cx="9070560" cy="4383000"/>
          </a:xfrm>
          <a:prstGeom prst="rect">
            <a:avLst/>
          </a:prstGeom>
          <a:noFill/>
          <a:ln>
            <a:noFill/>
          </a:ln>
        </p:spPr>
        <p:style>
          <a:lnRef idx="0"/>
          <a:fillRef idx="0"/>
          <a:effectRef idx="0"/>
          <a:fontRef idx="minor"/>
        </p:style>
      </p:sp>
      <p:pic>
        <p:nvPicPr>
          <p:cNvPr id="77" name="" descr=""/>
          <p:cNvPicPr/>
          <p:nvPr/>
        </p:nvPicPr>
        <p:blipFill>
          <a:blip r:embed="rId1"/>
          <a:stretch/>
        </p:blipFill>
        <p:spPr>
          <a:xfrm>
            <a:off x="3108960" y="1007280"/>
            <a:ext cx="4214880" cy="4113360"/>
          </a:xfrm>
          <a:prstGeom prst="rect">
            <a:avLst/>
          </a:prstGeom>
          <a:ln>
            <a:noFill/>
          </a:ln>
        </p:spPr>
      </p:pic>
      <p:sp>
        <p:nvSpPr>
          <p:cNvPr id="78" name="CustomShape 2"/>
          <p:cNvSpPr/>
          <p:nvPr/>
        </p:nvSpPr>
        <p:spPr>
          <a:xfrm>
            <a:off x="91440" y="5394960"/>
            <a:ext cx="9875160" cy="177012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800" spc="-1" strike="noStrike">
                <a:solidFill>
                  <a:srgbClr val="cc0000"/>
                </a:solidFill>
                <a:uFill>
                  <a:solidFill>
                    <a:srgbClr val="ffffff"/>
                  </a:solidFill>
                </a:uFill>
                <a:latin typeface="Comic Sans MS"/>
                <a:ea typeface="DejaVu Sans"/>
              </a:rPr>
              <a:t>Pumpkins, squash, melons, and cucumbers</a:t>
            </a:r>
            <a:endParaRPr b="0" lang="en-US" sz="2800" spc="-1" strike="noStrike">
              <a:solidFill>
                <a:srgbClr val="000000"/>
              </a:solidFill>
              <a:uFill>
                <a:solidFill>
                  <a:srgbClr val="ffffff"/>
                </a:solidFill>
              </a:uFill>
              <a:latin typeface="Arial"/>
            </a:endParaRPr>
          </a:p>
          <a:p>
            <a:pPr algn="ctr">
              <a:lnSpc>
                <a:spcPct val="100000"/>
              </a:lnSpc>
            </a:pPr>
            <a:endParaRPr b="0" lang="en-US" sz="2800" spc="-1" strike="noStrike">
              <a:solidFill>
                <a:srgbClr val="000000"/>
              </a:solidFill>
              <a:uFill>
                <a:solidFill>
                  <a:srgbClr val="ffffff"/>
                </a:solidFill>
              </a:uFill>
              <a:latin typeface="Arial"/>
            </a:endParaRPr>
          </a:p>
          <a:p>
            <a:pPr algn="ctr">
              <a:lnSpc>
                <a:spcPct val="100000"/>
              </a:lnSpc>
            </a:pPr>
            <a:r>
              <a:rPr b="1" i="1" lang="en-US" sz="2600" spc="-1" strike="noStrike">
                <a:solidFill>
                  <a:srgbClr val="cc0000"/>
                </a:solidFill>
                <a:uFill>
                  <a:solidFill>
                    <a:srgbClr val="ffffff"/>
                  </a:solidFill>
                </a:uFill>
                <a:latin typeface="Comic Sans MS"/>
                <a:ea typeface="DejaVu Sans"/>
              </a:rPr>
              <a:t>A presentation by the New Jersey Agricultural Society’s Learning Through Gardening Program</a:t>
            </a:r>
            <a:endParaRPr b="0" lang="en-US" sz="2600" spc="-1" strike="noStrike">
              <a:solidFill>
                <a:srgbClr val="000000"/>
              </a:solidFill>
              <a:uFill>
                <a:solidFill>
                  <a:srgbClr val="ffffff"/>
                </a:solidFill>
              </a:uFill>
              <a:latin typeface="Arial"/>
            </a:endParaRPr>
          </a:p>
        </p:txBody>
      </p:sp>
      <p:sp>
        <p:nvSpPr>
          <p:cNvPr id="79" name="CustomShape 3"/>
          <p:cNvSpPr/>
          <p:nvPr/>
        </p:nvSpPr>
        <p:spPr>
          <a:xfrm>
            <a:off x="274320" y="91440"/>
            <a:ext cx="9418320" cy="1921680"/>
          </a:xfrm>
          <a:prstGeom prst="rect">
            <a:avLst/>
          </a:prstGeom>
          <a:noFill/>
          <a:ln>
            <a:noFill/>
          </a:ln>
        </p:spPr>
        <p:style>
          <a:lnRef idx="0"/>
          <a:fillRef idx="0"/>
          <a:effectRef idx="0"/>
          <a:fontRef idx="minor"/>
        </p:style>
        <p:txBody>
          <a:bodyPr lIns="90000" rIns="90000" tIns="45000" bIns="45000"/>
          <a:p>
            <a:pPr algn="ctr">
              <a:lnSpc>
                <a:spcPct val="100000"/>
              </a:lnSpc>
            </a:pPr>
            <a:r>
              <a:rPr b="1" lang="en-US" sz="4400" spc="-1" strike="noStrike">
                <a:solidFill>
                  <a:srgbClr val="cc3300"/>
                </a:solidFill>
                <a:uFill>
                  <a:solidFill>
                    <a:srgbClr val="ffffff"/>
                  </a:solidFill>
                </a:uFill>
                <a:latin typeface="Comic Sans MS"/>
                <a:ea typeface="DejaVu Sans"/>
              </a:rPr>
              <a:t>How to Hand-Pollinate Cucurbits</a:t>
            </a:r>
            <a:endParaRPr b="0" lang="en-US" sz="44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CustomShape 1"/>
          <p:cNvSpPr/>
          <p:nvPr/>
        </p:nvSpPr>
        <p:spPr>
          <a:xfrm>
            <a:off x="504000" y="67680"/>
            <a:ext cx="9070560" cy="7779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cc0066"/>
                </a:solidFill>
                <a:uFill>
                  <a:solidFill>
                    <a:srgbClr val="ffffff"/>
                  </a:solidFill>
                </a:uFill>
                <a:latin typeface="Comic Sans MS"/>
                <a:ea typeface="DejaVu Sans"/>
              </a:rPr>
              <a:t>Perfect Flowers</a:t>
            </a:r>
            <a:endParaRPr b="0" lang="en-US" sz="4400" spc="-1" strike="noStrike">
              <a:solidFill>
                <a:srgbClr val="000000"/>
              </a:solidFill>
              <a:uFill>
                <a:solidFill>
                  <a:srgbClr val="ffffff"/>
                </a:solidFill>
              </a:uFill>
              <a:latin typeface="Arial"/>
            </a:endParaRPr>
          </a:p>
        </p:txBody>
      </p:sp>
      <p:pic>
        <p:nvPicPr>
          <p:cNvPr id="81" name="" descr=""/>
          <p:cNvPicPr/>
          <p:nvPr/>
        </p:nvPicPr>
        <p:blipFill>
          <a:blip r:embed="rId1"/>
          <a:stretch/>
        </p:blipFill>
        <p:spPr>
          <a:xfrm>
            <a:off x="182880" y="2651760"/>
            <a:ext cx="7314120" cy="4900320"/>
          </a:xfrm>
          <a:prstGeom prst="rect">
            <a:avLst/>
          </a:prstGeom>
          <a:ln>
            <a:noFill/>
          </a:ln>
        </p:spPr>
      </p:pic>
      <p:sp>
        <p:nvSpPr>
          <p:cNvPr id="82" name="CustomShape 2"/>
          <p:cNvSpPr/>
          <p:nvPr/>
        </p:nvSpPr>
        <p:spPr>
          <a:xfrm>
            <a:off x="91440" y="823320"/>
            <a:ext cx="9987480" cy="1644480"/>
          </a:xfrm>
          <a:prstGeom prst="rect">
            <a:avLst/>
          </a:prstGeom>
          <a:noFill/>
          <a:ln>
            <a:noFill/>
          </a:ln>
        </p:spPr>
        <p:style>
          <a:lnRef idx="0"/>
          <a:fillRef idx="0"/>
          <a:effectRef idx="0"/>
          <a:fontRef idx="minor"/>
        </p:style>
        <p:txBody>
          <a:bodyPr lIns="90000" rIns="90000" tIns="45000" bIns="45000"/>
          <a:p>
            <a:r>
              <a:rPr b="1" lang="en-US" sz="2200" spc="-1" strike="noStrike">
                <a:solidFill>
                  <a:srgbClr val="cc0066"/>
                </a:solidFill>
                <a:uFill>
                  <a:solidFill>
                    <a:srgbClr val="ffffff"/>
                  </a:solidFill>
                </a:uFill>
                <a:latin typeface="Comic Sans MS"/>
                <a:ea typeface="DejaVu Sans"/>
              </a:rPr>
              <a:t>Most flowers have both male and female parts. These are called perfect flowers. The female part, the pistil, is in the middle. The male parts, the stamens, surround the pistil. Pollination happens when a pollinator moves pollen from the stamens to the top of the pistil.   </a:t>
            </a:r>
            <a:endParaRPr b="0" lang="en-US" sz="2200" spc="-1" strike="noStrike">
              <a:solidFill>
                <a:srgbClr val="000000"/>
              </a:solidFill>
              <a:uFill>
                <a:solidFill>
                  <a:srgbClr val="ffffff"/>
                </a:solidFill>
              </a:uFill>
              <a:latin typeface="Arial"/>
            </a:endParaRPr>
          </a:p>
        </p:txBody>
      </p:sp>
      <p:pic>
        <p:nvPicPr>
          <p:cNvPr id="83" name="" descr=""/>
          <p:cNvPicPr/>
          <p:nvPr/>
        </p:nvPicPr>
        <p:blipFill>
          <a:blip r:embed="rId2"/>
          <a:stretch/>
        </p:blipFill>
        <p:spPr>
          <a:xfrm>
            <a:off x="6400800" y="3840480"/>
            <a:ext cx="3259080" cy="21722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504000" y="218520"/>
            <a:ext cx="9070560" cy="7779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uFill>
                  <a:solidFill>
                    <a:srgbClr val="ffffff"/>
                  </a:solidFill>
                </a:uFill>
                <a:latin typeface="Comic Sans MS"/>
                <a:ea typeface="DejaVu Sans"/>
              </a:rPr>
              <a:t>Imperfect Flowers</a:t>
            </a:r>
            <a:endParaRPr b="0" lang="en-US" sz="4400" spc="-1" strike="noStrike">
              <a:solidFill>
                <a:srgbClr val="000000"/>
              </a:solidFill>
              <a:uFill>
                <a:solidFill>
                  <a:srgbClr val="ffffff"/>
                </a:solidFill>
              </a:uFill>
              <a:latin typeface="Arial"/>
            </a:endParaRPr>
          </a:p>
        </p:txBody>
      </p:sp>
      <p:pic>
        <p:nvPicPr>
          <p:cNvPr id="85" name="" descr=""/>
          <p:cNvPicPr/>
          <p:nvPr/>
        </p:nvPicPr>
        <p:blipFill>
          <a:blip r:embed="rId1"/>
          <a:stretch/>
        </p:blipFill>
        <p:spPr>
          <a:xfrm>
            <a:off x="3474720" y="2702880"/>
            <a:ext cx="6500880" cy="4611240"/>
          </a:xfrm>
          <a:prstGeom prst="rect">
            <a:avLst/>
          </a:prstGeom>
          <a:ln>
            <a:noFill/>
          </a:ln>
        </p:spPr>
      </p:pic>
      <p:sp>
        <p:nvSpPr>
          <p:cNvPr id="86" name="CustomShape 2"/>
          <p:cNvSpPr/>
          <p:nvPr/>
        </p:nvSpPr>
        <p:spPr>
          <a:xfrm>
            <a:off x="194040" y="1196640"/>
            <a:ext cx="9896040" cy="1784160"/>
          </a:xfrm>
          <a:prstGeom prst="rect">
            <a:avLst/>
          </a:prstGeom>
          <a:noFill/>
          <a:ln>
            <a:noFill/>
          </a:ln>
        </p:spPr>
        <p:style>
          <a:lnRef idx="0"/>
          <a:fillRef idx="0"/>
          <a:effectRef idx="0"/>
          <a:fontRef idx="minor"/>
        </p:style>
        <p:txBody>
          <a:bodyPr lIns="90000" rIns="90000" tIns="45000" bIns="45000"/>
          <a:p>
            <a:r>
              <a:rPr b="0" lang="en-US" sz="2400" spc="-1" strike="noStrike">
                <a:solidFill>
                  <a:srgbClr val="000000"/>
                </a:solidFill>
                <a:uFill>
                  <a:solidFill>
                    <a:srgbClr val="ffffff"/>
                  </a:solidFill>
                </a:uFill>
                <a:latin typeface="Comic Sans MS"/>
                <a:ea typeface="DejaVu Sans"/>
              </a:rPr>
              <a:t>Some flowers have only male parts or only female parts.  These are called imperfect flowers. A group of vegetables that have imperfect flowers are the cucurbits, which include cucumbers, squash, and melons.   </a:t>
            </a:r>
            <a:endParaRPr b="0" lang="en-US" sz="2400" spc="-1" strike="noStrike">
              <a:solidFill>
                <a:srgbClr val="000000"/>
              </a:solidFill>
              <a:uFill>
                <a:solidFill>
                  <a:srgbClr val="ffffff"/>
                </a:solidFill>
              </a:uFill>
              <a:latin typeface="Arial"/>
            </a:endParaRPr>
          </a:p>
        </p:txBody>
      </p:sp>
      <p:sp>
        <p:nvSpPr>
          <p:cNvPr id="87" name="CustomShape 3"/>
          <p:cNvSpPr/>
          <p:nvPr/>
        </p:nvSpPr>
        <p:spPr>
          <a:xfrm>
            <a:off x="182880" y="2971440"/>
            <a:ext cx="3290760" cy="4251600"/>
          </a:xfrm>
          <a:prstGeom prst="rect">
            <a:avLst/>
          </a:prstGeom>
          <a:noFill/>
          <a:ln>
            <a:noFill/>
          </a:ln>
        </p:spPr>
        <p:style>
          <a:lnRef idx="0"/>
          <a:fillRef idx="0"/>
          <a:effectRef idx="0"/>
          <a:fontRef idx="minor"/>
        </p:style>
        <p:txBody>
          <a:bodyPr lIns="90000" rIns="90000" tIns="45000" bIns="45000"/>
          <a:p>
            <a:r>
              <a:rPr b="1" lang="en-US" sz="2200" spc="-1" strike="noStrike">
                <a:solidFill>
                  <a:srgbClr val="000000"/>
                </a:solidFill>
                <a:uFill>
                  <a:solidFill>
                    <a:srgbClr val="ffffff"/>
                  </a:solidFill>
                </a:uFill>
                <a:latin typeface="Comic Sans MS"/>
                <a:ea typeface="DejaVu Sans"/>
              </a:rPr>
              <a:t>You can tell the female and male flowers of cucurbits apart easily because the female flower has a small, immature fruit beneath it. The male flower does not. </a:t>
            </a:r>
            <a:endParaRPr b="0" lang="en-US" sz="22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504000" y="301320"/>
            <a:ext cx="9070560" cy="126108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uFill>
                  <a:solidFill>
                    <a:srgbClr val="ffffff"/>
                  </a:solidFill>
                </a:uFill>
                <a:latin typeface="Comic Sans MS"/>
                <a:ea typeface="DejaVu Sans"/>
              </a:rPr>
              <a:t>Imperfect Pollination is Tricky</a:t>
            </a:r>
            <a:endParaRPr b="0" lang="en-US" sz="4400" spc="-1" strike="noStrike">
              <a:solidFill>
                <a:srgbClr val="000000"/>
              </a:solidFill>
              <a:uFill>
                <a:solidFill>
                  <a:srgbClr val="ffffff"/>
                </a:solidFill>
              </a:uFill>
              <a:latin typeface="Arial"/>
            </a:endParaRPr>
          </a:p>
        </p:txBody>
      </p:sp>
      <p:pic>
        <p:nvPicPr>
          <p:cNvPr id="89" name="" descr=""/>
          <p:cNvPicPr/>
          <p:nvPr/>
        </p:nvPicPr>
        <p:blipFill>
          <a:blip r:embed="rId1"/>
          <a:stretch/>
        </p:blipFill>
        <p:spPr>
          <a:xfrm>
            <a:off x="7429680" y="2662200"/>
            <a:ext cx="2566440" cy="2365920"/>
          </a:xfrm>
          <a:prstGeom prst="rect">
            <a:avLst/>
          </a:prstGeom>
          <a:ln>
            <a:noFill/>
          </a:ln>
        </p:spPr>
      </p:pic>
      <p:pic>
        <p:nvPicPr>
          <p:cNvPr id="90" name="" descr=""/>
          <p:cNvPicPr/>
          <p:nvPr/>
        </p:nvPicPr>
        <p:blipFill>
          <a:blip r:embed="rId2"/>
          <a:stretch/>
        </p:blipFill>
        <p:spPr>
          <a:xfrm>
            <a:off x="81720" y="2834640"/>
            <a:ext cx="2751840" cy="2324880"/>
          </a:xfrm>
          <a:prstGeom prst="rect">
            <a:avLst/>
          </a:prstGeom>
          <a:ln>
            <a:noFill/>
          </a:ln>
        </p:spPr>
      </p:pic>
      <p:sp>
        <p:nvSpPr>
          <p:cNvPr id="91" name="CustomShape 2"/>
          <p:cNvSpPr/>
          <p:nvPr/>
        </p:nvSpPr>
        <p:spPr>
          <a:xfrm>
            <a:off x="3017520" y="1645920"/>
            <a:ext cx="4205160" cy="4388040"/>
          </a:xfrm>
          <a:prstGeom prst="rect">
            <a:avLst/>
          </a:prstGeom>
          <a:noFill/>
          <a:ln>
            <a:noFill/>
          </a:ln>
        </p:spPr>
        <p:style>
          <a:lnRef idx="0"/>
          <a:fillRef idx="0"/>
          <a:effectRef idx="0"/>
          <a:fontRef idx="minor"/>
        </p:style>
        <p:txBody>
          <a:bodyPr lIns="90000" rIns="90000" tIns="45000" bIns="45000"/>
          <a:p>
            <a:r>
              <a:rPr b="1" lang="en-US" sz="2200" spc="-1" strike="noStrike">
                <a:solidFill>
                  <a:srgbClr val="000000"/>
                </a:solidFill>
                <a:uFill>
                  <a:solidFill>
                    <a:srgbClr val="ffffff"/>
                  </a:solidFill>
                </a:uFill>
                <a:latin typeface="Comic Sans MS"/>
                <a:ea typeface="DejaVu Sans"/>
              </a:rPr>
              <a:t>For pollination to occur in a plant with imperfect flowers, a pollinator must first stop on the male flower and attract the pollen, and then stop on a female flower and release the pollen. That’s why you will more often see flowers on your cucumbers and pumpkins that never turn into fruit. </a:t>
            </a:r>
            <a:endParaRPr b="0" lang="en-US" sz="22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529560" y="109440"/>
            <a:ext cx="9070560" cy="80388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663300"/>
                </a:solidFill>
                <a:uFill>
                  <a:solidFill>
                    <a:srgbClr val="ffffff"/>
                  </a:solidFill>
                </a:uFill>
                <a:latin typeface="Comic Sans MS"/>
                <a:ea typeface="DejaVu Sans"/>
              </a:rPr>
              <a:t>Hand-Pollination</a:t>
            </a:r>
            <a:endParaRPr b="0" lang="en-US" sz="4400" spc="-1" strike="noStrike">
              <a:solidFill>
                <a:srgbClr val="000000"/>
              </a:solidFill>
              <a:uFill>
                <a:solidFill>
                  <a:srgbClr val="ffffff"/>
                </a:solidFill>
              </a:uFill>
              <a:latin typeface="Arial"/>
            </a:endParaRPr>
          </a:p>
        </p:txBody>
      </p:sp>
      <p:pic>
        <p:nvPicPr>
          <p:cNvPr id="93" name="" descr=""/>
          <p:cNvPicPr/>
          <p:nvPr/>
        </p:nvPicPr>
        <p:blipFill>
          <a:blip r:embed="rId1"/>
          <a:stretch/>
        </p:blipFill>
        <p:spPr>
          <a:xfrm>
            <a:off x="4937760" y="1942920"/>
            <a:ext cx="4479480" cy="3359520"/>
          </a:xfrm>
          <a:prstGeom prst="rect">
            <a:avLst/>
          </a:prstGeom>
          <a:ln>
            <a:noFill/>
          </a:ln>
        </p:spPr>
      </p:pic>
      <p:sp>
        <p:nvSpPr>
          <p:cNvPr id="94" name="CustomShape 2"/>
          <p:cNvSpPr/>
          <p:nvPr/>
        </p:nvSpPr>
        <p:spPr>
          <a:xfrm>
            <a:off x="570960" y="1015200"/>
            <a:ext cx="8502840" cy="936720"/>
          </a:xfrm>
          <a:prstGeom prst="rect">
            <a:avLst/>
          </a:prstGeom>
          <a:noFill/>
          <a:ln>
            <a:noFill/>
          </a:ln>
        </p:spPr>
        <p:style>
          <a:lnRef idx="0"/>
          <a:fillRef idx="0"/>
          <a:effectRef idx="0"/>
          <a:fontRef idx="minor"/>
        </p:style>
        <p:txBody>
          <a:bodyPr lIns="90000" rIns="90000" tIns="45000" bIns="45000"/>
          <a:p>
            <a:r>
              <a:rPr b="0" lang="en-US" sz="2400" spc="-1" strike="noStrike">
                <a:solidFill>
                  <a:srgbClr val="663300"/>
                </a:solidFill>
                <a:uFill>
                  <a:solidFill>
                    <a:srgbClr val="ffffff"/>
                  </a:solidFill>
                </a:uFill>
                <a:latin typeface="Comic Sans MS"/>
                <a:ea typeface="DejaVu Sans"/>
              </a:rPr>
              <a:t>You can help the pollination process in your cucurbits along by hand-pollinating them.</a:t>
            </a:r>
            <a:endParaRPr b="0" lang="en-US" sz="2400" spc="-1" strike="noStrike">
              <a:solidFill>
                <a:srgbClr val="000000"/>
              </a:solidFill>
              <a:uFill>
                <a:solidFill>
                  <a:srgbClr val="ffffff"/>
                </a:solidFill>
              </a:uFill>
              <a:latin typeface="Arial"/>
            </a:endParaRPr>
          </a:p>
        </p:txBody>
      </p:sp>
      <p:sp>
        <p:nvSpPr>
          <p:cNvPr id="95" name="CustomShape 3"/>
          <p:cNvSpPr/>
          <p:nvPr/>
        </p:nvSpPr>
        <p:spPr>
          <a:xfrm>
            <a:off x="548640" y="1897560"/>
            <a:ext cx="4113720" cy="2033280"/>
          </a:xfrm>
          <a:prstGeom prst="rect">
            <a:avLst/>
          </a:prstGeom>
          <a:noFill/>
          <a:ln>
            <a:noFill/>
          </a:ln>
        </p:spPr>
        <p:style>
          <a:lnRef idx="0"/>
          <a:fillRef idx="0"/>
          <a:effectRef idx="0"/>
          <a:fontRef idx="minor"/>
        </p:style>
        <p:txBody>
          <a:bodyPr lIns="90000" rIns="90000" tIns="45000" bIns="45000"/>
          <a:p>
            <a:r>
              <a:rPr b="1" lang="en-US" sz="2200" spc="-1" strike="noStrike">
                <a:solidFill>
                  <a:srgbClr val="663300"/>
                </a:solidFill>
                <a:uFill>
                  <a:solidFill>
                    <a:srgbClr val="ffffff"/>
                  </a:solidFill>
                </a:uFill>
                <a:latin typeface="Comic Sans MS"/>
                <a:ea typeface="DejaVu Sans"/>
              </a:rPr>
              <a:t>First, take a small paint brush or Q-tip and brush it against the top of the stamens on the male flower to gather the pollen.</a:t>
            </a:r>
            <a:endParaRPr b="0" lang="en-US" sz="2200" spc="-1" strike="noStrike">
              <a:solidFill>
                <a:srgbClr val="000000"/>
              </a:solidFill>
              <a:uFill>
                <a:solidFill>
                  <a:srgbClr val="ffffff"/>
                </a:solidFill>
              </a:uFill>
              <a:latin typeface="Arial"/>
            </a:endParaRPr>
          </a:p>
        </p:txBody>
      </p:sp>
      <p:pic>
        <p:nvPicPr>
          <p:cNvPr id="96" name="" descr=""/>
          <p:cNvPicPr/>
          <p:nvPr/>
        </p:nvPicPr>
        <p:blipFill>
          <a:blip r:embed="rId2"/>
          <a:stretch/>
        </p:blipFill>
        <p:spPr>
          <a:xfrm>
            <a:off x="677520" y="4327200"/>
            <a:ext cx="3984840" cy="29869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548640" y="182880"/>
            <a:ext cx="9070560" cy="10047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uFill>
                  <a:solidFill>
                    <a:srgbClr val="ffffff"/>
                  </a:solidFill>
                </a:uFill>
                <a:latin typeface="Comic Sans MS"/>
                <a:ea typeface="DejaVu Sans"/>
              </a:rPr>
              <a:t>Hand-pollination</a:t>
            </a:r>
            <a:endParaRPr b="0" lang="en-US" sz="4400" spc="-1" strike="noStrike">
              <a:solidFill>
                <a:srgbClr val="000000"/>
              </a:solidFill>
              <a:uFill>
                <a:solidFill>
                  <a:srgbClr val="ffffff"/>
                </a:solidFill>
              </a:uFill>
              <a:latin typeface="Arial"/>
            </a:endParaRPr>
          </a:p>
        </p:txBody>
      </p:sp>
      <p:pic>
        <p:nvPicPr>
          <p:cNvPr id="98" name="" descr=""/>
          <p:cNvPicPr/>
          <p:nvPr/>
        </p:nvPicPr>
        <p:blipFill>
          <a:blip r:embed="rId1"/>
          <a:stretch/>
        </p:blipFill>
        <p:spPr>
          <a:xfrm>
            <a:off x="182880" y="3005280"/>
            <a:ext cx="4770000" cy="3577320"/>
          </a:xfrm>
          <a:prstGeom prst="rect">
            <a:avLst/>
          </a:prstGeom>
          <a:ln>
            <a:noFill/>
          </a:ln>
        </p:spPr>
      </p:pic>
      <p:pic>
        <p:nvPicPr>
          <p:cNvPr id="99" name="" descr=""/>
          <p:cNvPicPr/>
          <p:nvPr/>
        </p:nvPicPr>
        <p:blipFill>
          <a:blip r:embed="rId2"/>
          <a:stretch/>
        </p:blipFill>
        <p:spPr>
          <a:xfrm>
            <a:off x="5120640" y="3968640"/>
            <a:ext cx="4941360" cy="3528360"/>
          </a:xfrm>
          <a:prstGeom prst="rect">
            <a:avLst/>
          </a:prstGeom>
          <a:ln>
            <a:noFill/>
          </a:ln>
        </p:spPr>
      </p:pic>
      <p:sp>
        <p:nvSpPr>
          <p:cNvPr id="100" name="CustomShape 2"/>
          <p:cNvSpPr/>
          <p:nvPr/>
        </p:nvSpPr>
        <p:spPr>
          <a:xfrm>
            <a:off x="548640" y="1463040"/>
            <a:ext cx="8960040" cy="1470600"/>
          </a:xfrm>
          <a:prstGeom prst="rect">
            <a:avLst/>
          </a:prstGeom>
          <a:noFill/>
          <a:ln>
            <a:noFill/>
          </a:ln>
        </p:spPr>
        <p:style>
          <a:lnRef idx="0"/>
          <a:fillRef idx="0"/>
          <a:effectRef idx="0"/>
          <a:fontRef idx="minor"/>
        </p:style>
        <p:txBody>
          <a:bodyPr lIns="90000" rIns="90000" tIns="45000" bIns="45000"/>
          <a:p>
            <a:r>
              <a:rPr b="0" lang="en-US" sz="2600" spc="-1" strike="noStrike">
                <a:solidFill>
                  <a:srgbClr val="000000"/>
                </a:solidFill>
                <a:uFill>
                  <a:solidFill>
                    <a:srgbClr val="ffffff"/>
                  </a:solidFill>
                </a:uFill>
                <a:latin typeface="Comic Sans MS"/>
                <a:ea typeface="DejaVu Sans"/>
              </a:rPr>
              <a:t>Then brush the paint brush or Q-tip against the top of the pistil on the female flower to release the pollen.</a:t>
            </a:r>
            <a:endParaRPr b="0" lang="en-US" sz="26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504000" y="301320"/>
            <a:ext cx="9070560" cy="126108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3300"/>
                </a:solidFill>
                <a:uFill>
                  <a:solidFill>
                    <a:srgbClr val="ffffff"/>
                  </a:solidFill>
                </a:uFill>
                <a:latin typeface="Comic Sans MS"/>
                <a:ea typeface="DejaVu Sans"/>
              </a:rPr>
              <a:t>Another Strategy</a:t>
            </a:r>
            <a:endParaRPr b="0" lang="en-US" sz="4400" spc="-1" strike="noStrike">
              <a:solidFill>
                <a:srgbClr val="000000"/>
              </a:solidFill>
              <a:uFill>
                <a:solidFill>
                  <a:srgbClr val="ffffff"/>
                </a:solidFill>
              </a:uFill>
              <a:latin typeface="Arial"/>
            </a:endParaRPr>
          </a:p>
        </p:txBody>
      </p:sp>
      <p:sp>
        <p:nvSpPr>
          <p:cNvPr id="102" name="CustomShape 2"/>
          <p:cNvSpPr/>
          <p:nvPr/>
        </p:nvSpPr>
        <p:spPr>
          <a:xfrm>
            <a:off x="914400" y="5852160"/>
            <a:ext cx="8594280" cy="1010160"/>
          </a:xfrm>
          <a:prstGeom prst="rect">
            <a:avLst/>
          </a:prstGeom>
          <a:noFill/>
          <a:ln>
            <a:noFill/>
          </a:ln>
        </p:spPr>
        <p:style>
          <a:lnRef idx="0"/>
          <a:fillRef idx="0"/>
          <a:effectRef idx="0"/>
          <a:fontRef idx="minor"/>
        </p:style>
        <p:txBody>
          <a:bodyPr lIns="90000" rIns="90000" tIns="45000" bIns="45000"/>
          <a:p>
            <a:r>
              <a:rPr b="0" lang="en-US" sz="2600" spc="-1" strike="noStrike">
                <a:solidFill>
                  <a:srgbClr val="003300"/>
                </a:solidFill>
                <a:uFill>
                  <a:solidFill>
                    <a:srgbClr val="ffffff"/>
                  </a:solidFill>
                </a:uFill>
                <a:latin typeface="Comic Sans MS"/>
                <a:ea typeface="DejaVu Sans"/>
              </a:rPr>
              <a:t>Another way to hand-pollinate is to pick a male flower and remove all the petals.</a:t>
            </a:r>
            <a:endParaRPr b="0" lang="en-US" sz="2600" spc="-1" strike="noStrike">
              <a:solidFill>
                <a:srgbClr val="000000"/>
              </a:solidFill>
              <a:uFill>
                <a:solidFill>
                  <a:srgbClr val="ffffff"/>
                </a:solidFill>
              </a:uFill>
              <a:latin typeface="Arial"/>
            </a:endParaRPr>
          </a:p>
        </p:txBody>
      </p:sp>
      <p:pic>
        <p:nvPicPr>
          <p:cNvPr id="103" name="" descr=""/>
          <p:cNvPicPr/>
          <p:nvPr/>
        </p:nvPicPr>
        <p:blipFill>
          <a:blip r:embed="rId1"/>
          <a:stretch/>
        </p:blipFill>
        <p:spPr>
          <a:xfrm>
            <a:off x="1393920" y="1371600"/>
            <a:ext cx="7474680" cy="41137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 descr=""/>
          <p:cNvPicPr/>
          <p:nvPr/>
        </p:nvPicPr>
        <p:blipFill>
          <a:blip r:embed="rId1"/>
          <a:stretch/>
        </p:blipFill>
        <p:spPr>
          <a:xfrm>
            <a:off x="1737360" y="2287080"/>
            <a:ext cx="6219360" cy="4661280"/>
          </a:xfrm>
          <a:prstGeom prst="rect">
            <a:avLst/>
          </a:prstGeom>
          <a:ln>
            <a:noFill/>
          </a:ln>
        </p:spPr>
      </p:pic>
      <p:sp>
        <p:nvSpPr>
          <p:cNvPr id="105" name="CustomShape 1"/>
          <p:cNvSpPr/>
          <p:nvPr/>
        </p:nvSpPr>
        <p:spPr>
          <a:xfrm>
            <a:off x="651600" y="637920"/>
            <a:ext cx="8868600" cy="1010160"/>
          </a:xfrm>
          <a:prstGeom prst="rect">
            <a:avLst/>
          </a:prstGeom>
          <a:noFill/>
          <a:ln>
            <a:noFill/>
          </a:ln>
        </p:spPr>
        <p:style>
          <a:lnRef idx="0"/>
          <a:fillRef idx="0"/>
          <a:effectRef idx="0"/>
          <a:fontRef idx="minor"/>
        </p:style>
        <p:txBody>
          <a:bodyPr lIns="90000" rIns="90000" tIns="45000" bIns="45000"/>
          <a:p>
            <a:r>
              <a:rPr b="0" lang="en-US" sz="2600" spc="-1" strike="noStrike">
                <a:solidFill>
                  <a:srgbClr val="801900"/>
                </a:solidFill>
                <a:uFill>
                  <a:solidFill>
                    <a:srgbClr val="ffffff"/>
                  </a:solidFill>
                </a:uFill>
                <a:latin typeface="Comic Sans MS"/>
                <a:ea typeface="DejaVu Sans"/>
              </a:rPr>
              <a:t>Then gently brush the stamen against the pistil of a female flower.</a:t>
            </a:r>
            <a:endParaRPr b="0" lang="en-US" sz="26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6" name="" descr=""/>
          <p:cNvPicPr/>
          <p:nvPr/>
        </p:nvPicPr>
        <p:blipFill>
          <a:blip r:embed="rId1"/>
          <a:stretch/>
        </p:blipFill>
        <p:spPr>
          <a:xfrm>
            <a:off x="1920240" y="2526120"/>
            <a:ext cx="6674040" cy="5005080"/>
          </a:xfrm>
          <a:prstGeom prst="rect">
            <a:avLst/>
          </a:prstGeom>
          <a:ln>
            <a:noFill/>
          </a:ln>
        </p:spPr>
      </p:pic>
      <p:pic>
        <p:nvPicPr>
          <p:cNvPr id="107" name="" descr=""/>
          <p:cNvPicPr/>
          <p:nvPr/>
        </p:nvPicPr>
        <p:blipFill>
          <a:blip r:embed="rId2"/>
          <a:stretch/>
        </p:blipFill>
        <p:spPr>
          <a:xfrm>
            <a:off x="1080" y="0"/>
            <a:ext cx="4661280" cy="3102120"/>
          </a:xfrm>
          <a:prstGeom prst="rect">
            <a:avLst/>
          </a:prstGeom>
          <a:ln>
            <a:noFill/>
          </a:ln>
        </p:spPr>
      </p:pic>
      <p:sp>
        <p:nvSpPr>
          <p:cNvPr id="108" name="CustomShape 1"/>
          <p:cNvSpPr/>
          <p:nvPr/>
        </p:nvSpPr>
        <p:spPr>
          <a:xfrm>
            <a:off x="5212080" y="274320"/>
            <a:ext cx="4570920" cy="2070720"/>
          </a:xfrm>
          <a:prstGeom prst="rect">
            <a:avLst/>
          </a:prstGeom>
          <a:noFill/>
          <a:ln>
            <a:noFill/>
          </a:ln>
        </p:spPr>
        <p:style>
          <a:lnRef idx="0"/>
          <a:fillRef idx="0"/>
          <a:effectRef idx="0"/>
          <a:fontRef idx="minor"/>
        </p:style>
        <p:txBody>
          <a:bodyPr lIns="90000" rIns="90000" tIns="45000" bIns="45000"/>
          <a:p>
            <a:r>
              <a:rPr b="0" lang="en-US" sz="2800" spc="-1" strike="noStrike">
                <a:solidFill>
                  <a:srgbClr val="003300"/>
                </a:solidFill>
                <a:uFill>
                  <a:solidFill>
                    <a:srgbClr val="ffffff"/>
                  </a:solidFill>
                </a:uFill>
                <a:latin typeface="Comic Sans MS"/>
                <a:ea typeface="DejaVu Sans"/>
              </a:rPr>
              <a:t>Hand pollinating your cucurbits can help them bear more fruits.  Try it with your students!</a:t>
            </a:r>
            <a:endParaRPr b="0" lang="en-US" sz="2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247</TotalTime>
  <Application>LibreOffice/5.3.2.2$Linux_x86 LibreOffice_project/6cd4f1ef626f15116896b1d8e1398b56da0d0ee1</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2016-05-17T15:26:02Z</dcterms:created>
  <dc:creator>Carolyn Taylor</dc:creator>
  <dc:description/>
  <dc:language>en-US</dc:language>
  <cp:lastModifiedBy>Carolyn Taylor</cp:lastModifiedBy>
  <dcterms:modified xsi:type="dcterms:W3CDTF">2018-03-21T18:00:28Z</dcterms:modified>
  <cp:revision>8</cp:revision>
  <dc:subject/>
  <dc:title/>
</cp:coreProperties>
</file>